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62" r:id="rId3"/>
    <p:sldId id="257" r:id="rId4"/>
    <p:sldId id="263" r:id="rId5"/>
    <p:sldId id="321" r:id="rId6"/>
    <p:sldId id="264" r:id="rId7"/>
    <p:sldId id="265" r:id="rId8"/>
    <p:sldId id="266" r:id="rId9"/>
    <p:sldId id="281" r:id="rId10"/>
    <p:sldId id="270" r:id="rId11"/>
    <p:sldId id="269" r:id="rId12"/>
    <p:sldId id="271" r:id="rId13"/>
    <p:sldId id="268" r:id="rId14"/>
    <p:sldId id="306" r:id="rId15"/>
    <p:sldId id="267" r:id="rId16"/>
    <p:sldId id="282" r:id="rId17"/>
    <p:sldId id="361" r:id="rId18"/>
    <p:sldId id="355" r:id="rId19"/>
    <p:sldId id="284" r:id="rId20"/>
    <p:sldId id="283" r:id="rId21"/>
    <p:sldId id="356" r:id="rId22"/>
    <p:sldId id="357" r:id="rId23"/>
    <p:sldId id="285" r:id="rId24"/>
    <p:sldId id="286" r:id="rId25"/>
    <p:sldId id="287" r:id="rId26"/>
    <p:sldId id="362" r:id="rId27"/>
    <p:sldId id="288" r:id="rId28"/>
    <p:sldId id="358" r:id="rId29"/>
    <p:sldId id="289" r:id="rId30"/>
    <p:sldId id="359" r:id="rId31"/>
    <p:sldId id="307" r:id="rId32"/>
    <p:sldId id="363" r:id="rId33"/>
    <p:sldId id="308" r:id="rId34"/>
    <p:sldId id="309" r:id="rId35"/>
    <p:sldId id="360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304" r:id="rId44"/>
    <p:sldId id="305" r:id="rId45"/>
    <p:sldId id="298" r:id="rId46"/>
    <p:sldId id="317" r:id="rId47"/>
    <p:sldId id="31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03"/>
    <p:restoredTop sz="94674"/>
  </p:normalViewPr>
  <p:slideViewPr>
    <p:cSldViewPr snapToGrid="0" snapToObjects="1" showGuides="1">
      <p:cViewPr varScale="1">
        <p:scale>
          <a:sx n="97" d="100"/>
          <a:sy n="97" d="100"/>
        </p:scale>
        <p:origin x="240" y="132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AAAE7-A48B-0D48-9381-9B5A1906D616}" type="datetimeFigureOut">
              <a:t>9/11/18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35AD0-0110-9143-A450-99D5B20FD69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72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 local, lancer un notebook Jupyter</a:t>
            </a:r>
          </a:p>
          <a:p>
            <a:r>
              <a:rPr lang="en-US"/>
              <a:t>Illustrer creer un notebook, en python, en R, </a:t>
            </a:r>
          </a:p>
          <a:p>
            <a:r>
              <a:rPr lang="en-US"/>
              <a:t>Nouveau terminal</a:t>
            </a:r>
          </a:p>
          <a:p>
            <a:r>
              <a:rPr lang="en-US"/>
              <a:t>Cellule mardown, python</a:t>
            </a:r>
          </a:p>
          <a:p>
            <a:r>
              <a:rPr lang="en-US"/>
              <a:t>Simple example</a:t>
            </a:r>
          </a:p>
          <a:p>
            <a:r>
              <a:rPr lang="en-US"/>
              <a:t>Jupyter hub Dispo sur EMR?? Service Hadoop managé aws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68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61A81-629D-8149-9547-6B5AB8A30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E7814-65E2-324B-8A7C-3FC3DDF2D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BD3A-24D8-9B49-B311-B8ACA4D8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9/11/18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6679D-E30D-6E4A-BD55-3F0E479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4EEEE-38CA-994D-B9AB-4920FD02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44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A058-1981-5247-B0EB-31C8567A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32954-E25D-C64B-9788-43ED99304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27149-7D17-C142-A5AC-BFC43703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9/11/18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33699-CDA7-1745-B14B-A54DE7D8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6D18E-6509-014A-BEA3-617C595D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417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0F8D54-70FA-4747-9994-4CEFBC3EF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D3BE1-7DF9-2340-A9AE-4F914F5A5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8F546-F63C-5A41-957C-5F537D314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9/11/18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909AD-C85D-EF4C-BEE2-A9D5E55E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885A5-6215-4E44-AF68-0FB46E53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22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048B-0D09-D54F-9E62-B516065F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1E34-7CD5-D94D-B56F-E8EB879E0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8BED4-ECD2-EE49-A2E7-256D40BE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9/11/18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A656A-BE05-8B4A-9C82-CABD995E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1C154-64B9-3C4C-B6FB-B933928A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30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095B4-AC88-C248-9EDB-C4EA7A58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A1C8B-AEEB-2F4B-A8EA-D4FB4A571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9B858-B1F7-4E4C-96AE-4B43C12D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9/11/18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930B5-B4A0-994A-9037-D6470F5A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CE30-2296-8148-8F6C-66114DBA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86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BA49-A0D7-3B4A-BEF4-8D021F23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0EF71-58D8-B54B-8031-AE5D83C4F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3DC84-AC34-C443-9A78-69EA61DF5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CFB62-B7AD-2242-9B25-A8B3317B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9/11/18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F761A-E76A-1F4E-A2A4-FB069D66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CD6F5-B19B-EB48-8B4F-B5207C9F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346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CF73-F783-D146-BF52-B9F8C40F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ECE57-FD69-CB4D-B9BA-7758D14BA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A67BC-5EE9-7542-BF3D-ADCDC3D7D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2DEF5-1C2C-784B-92C8-79F6D2AEF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79BBC-9EFA-6D4B-A696-A32F8E2A8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04D4F1-3426-3F4F-98EF-2974D3370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9/11/18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0FBAF3-68CC-1246-B606-6B35FDF1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CDDA18-206E-3242-94F4-D4A31916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78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CCF3-4DA0-DE4E-8AE9-F2FA17FE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DDC94-93C3-A047-8689-B5177788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9/11/18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0D2A8-3483-E642-B6B2-130C7585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C97BE-FC82-B248-823E-206F4386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53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1FDBD-5DF2-8741-8880-63BBB64D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9/11/18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BA9D7A-C5C0-4142-BD42-60513DAB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B6FB7-5429-B742-8BF2-3E24C9AE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99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77DA-CF65-CA41-AE71-1F0BD4DA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C37CF-E7E8-3445-B60A-1D25E0C3F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ECD01-3AD1-9246-A426-096F38471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5C670-44FA-3446-8B2C-2EF1C9AA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9/11/18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29B2A-0CC4-E549-B6A7-10E34884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BF3EF-DF83-A047-BE82-AC23A7ED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833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A1EF-60B5-F348-B336-D8A3B621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973E5-C63D-6149-980E-4FC5D5E24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05034-8C2C-2547-81E8-2A23F96EE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ECF1F-595D-4A4C-972A-122AF819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9/11/18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39B10-5910-F647-BBFD-F25DCE54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CF143-BA58-EE47-9D29-0B1E1CDB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48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A3B79-42FD-364A-AF34-0EB544B5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78A51-2828-304C-AB7E-21C521F3E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3CD12-5EF3-6C40-92B5-7CAB80A7A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F9B6C-CCB1-5E43-A8A6-C94C3F8F2CC4}" type="datetimeFigureOut">
              <a:t>9/11/18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4CEC0-880F-F042-94A6-BAAAAC721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F52B8-AB71-7147-94DA-78AC883D3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25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" TargetMode="External"/><Relationship Id="rId2" Type="http://schemas.openxmlformats.org/officeDocument/2006/relationships/hyperlink" Target="https://www.anaconda.com/download/#maco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acy.io/" TargetMode="External"/><Relationship Id="rId5" Type="http://schemas.openxmlformats.org/officeDocument/2006/relationships/hyperlink" Target="https://bokeh.pydata.org/" TargetMode="External"/><Relationship Id="rId4" Type="http://schemas.openxmlformats.org/officeDocument/2006/relationships/hyperlink" Target="https://plot.ly/pytho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ata.paris.fr/explore/dataset/les-arbre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ublimetext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hyperlink" Target="https://atom.io/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lexisperrier" TargetMode="External"/><Relationship Id="rId2" Type="http://schemas.openxmlformats.org/officeDocument/2006/relationships/hyperlink" Target="mailto:Alexis.perrier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witter.com/racoconn/status/967388102191755264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tring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-course.eu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en.wikipedia.org/wiki/Duck_typ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jupyter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18DE-C590-4E49-846E-31A65743B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Python - UPEM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C82A7-4660-C94B-85A3-9D7569265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python python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F090F-7865-034A-BA56-4B213C3CC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14" y="0"/>
            <a:ext cx="6041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8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339B-B5D3-9845-9078-36B8FF25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Avez-vous python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F1333-5736-FF4A-B55C-EF0F7DAA1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Dans un terminal 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python --version</a:t>
            </a:r>
          </a:p>
          <a:p>
            <a:endParaRPr lang="fr-FR"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23C6-42BC-A442-B4D6-F6B23CCAE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9771"/>
            <a:ext cx="12192000" cy="282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18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8E3791-2C0C-2B4C-A73D-7D7DF588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52" y="365125"/>
            <a:ext cx="10515600" cy="1325563"/>
          </a:xfrm>
        </p:spPr>
        <p:txBody>
          <a:bodyPr/>
          <a:lstStyle/>
          <a:p>
            <a:pPr algn="r"/>
            <a:r>
              <a:rPr lang="en-US">
                <a:solidFill>
                  <a:srgbClr val="6CD99A"/>
                </a:solidFill>
              </a:rPr>
              <a:t>Installer Anaconda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2945A5A-2624-D348-9240-6F037F50F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/>
              <a:t>Distribution </a:t>
            </a:r>
            <a:r>
              <a:rPr lang="en-US">
                <a:hlinkClick r:id="rId2"/>
              </a:rPr>
              <a:t>Anaconda</a:t>
            </a:r>
            <a:endParaRPr lang="en-US" b="1">
              <a:latin typeface="Courier" pitchFamily="2" charset="0"/>
            </a:endParaRPr>
          </a:p>
          <a:p>
            <a:pPr lvl="1"/>
            <a:r>
              <a:rPr lang="en-US"/>
              <a:t>Jupyter notebooks et ipython</a:t>
            </a:r>
          </a:p>
          <a:p>
            <a:pPr lvl="1"/>
            <a:r>
              <a:rPr lang="en-US"/>
              <a:t>Dataframe : </a:t>
            </a:r>
            <a:r>
              <a:rPr lang="en-US" b="1">
                <a:hlinkClick r:id="rId3"/>
              </a:rPr>
              <a:t>pandas</a:t>
            </a:r>
            <a:r>
              <a:rPr lang="en-US"/>
              <a:t>, dask</a:t>
            </a:r>
          </a:p>
          <a:p>
            <a:pPr lvl="1"/>
            <a:r>
              <a:rPr lang="en-US"/>
              <a:t>Dataviz : </a:t>
            </a:r>
            <a:r>
              <a:rPr lang="en-US" b="1"/>
              <a:t>matplotlib</a:t>
            </a:r>
            <a:r>
              <a:rPr lang="en-US"/>
              <a:t>, </a:t>
            </a:r>
            <a:r>
              <a:rPr lang="en-US">
                <a:hlinkClick r:id="rId4"/>
              </a:rPr>
              <a:t>plot.ly</a:t>
            </a:r>
            <a:r>
              <a:rPr lang="en-US"/>
              <a:t>, </a:t>
            </a:r>
            <a:r>
              <a:rPr lang="en-US">
                <a:hlinkClick r:id="rId5"/>
              </a:rPr>
              <a:t>bokeh</a:t>
            </a:r>
            <a:endParaRPr lang="en-US"/>
          </a:p>
          <a:p>
            <a:pPr lvl="1"/>
            <a:r>
              <a:rPr lang="en-US"/>
              <a:t>Texte : Gensim, NLTK, </a:t>
            </a:r>
            <a:r>
              <a:rPr lang="en-US" b="1">
                <a:hlinkClick r:id="rId6"/>
              </a:rPr>
              <a:t>Spacy.io</a:t>
            </a:r>
            <a:endParaRPr lang="en-US" b="1"/>
          </a:p>
          <a:p>
            <a:pPr lvl="1"/>
            <a:r>
              <a:rPr lang="en-US"/>
              <a:t>Statistiques : </a:t>
            </a:r>
            <a:r>
              <a:rPr lang="en-US" b="1"/>
              <a:t>numpy</a:t>
            </a:r>
            <a:r>
              <a:rPr lang="en-US"/>
              <a:t>, scipy, statsmodel, </a:t>
            </a:r>
          </a:p>
          <a:p>
            <a:r>
              <a:rPr lang="en-US"/>
              <a:t>Package manager </a:t>
            </a:r>
            <a:r>
              <a:rPr lang="en-US" b="1">
                <a:latin typeface="Courier" pitchFamily="2" charset="0"/>
              </a:rPr>
              <a:t>conda</a:t>
            </a:r>
          </a:p>
          <a:p>
            <a:pPr lvl="1"/>
            <a:r>
              <a:rPr lang="en-US">
                <a:latin typeface="Courier" pitchFamily="2" charset="0"/>
              </a:rPr>
              <a:t>conda install jupyter</a:t>
            </a:r>
            <a:endParaRPr lang="en-US" b="1"/>
          </a:p>
          <a:p>
            <a:r>
              <a:rPr lang="en-US"/>
              <a:t>Ou utiliser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>
                <a:latin typeface="Courier" pitchFamily="2" charset="0"/>
              </a:rPr>
              <a:t>pip install jupyter</a:t>
            </a:r>
            <a:endParaRPr lang="en-US" b="1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2D928E7-DC5D-DC48-9AC8-0952ADD24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Formation - AWS ML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C20E9D3-C96D-C848-BC6B-491B474BF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0E612AC-FEB6-1842-A4F6-DCC9539492D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031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36E5-9E3C-E349-BAB0-67E9A5B8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Install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C1883-AF8C-9842-9AC2-0D5645A96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hlinkClick r:id="rId2"/>
              </a:rPr>
              <a:t>https://www.anaconda.com/download/</a:t>
            </a:r>
            <a:endParaRPr lang="fr-FR"/>
          </a:p>
          <a:p>
            <a:r>
              <a:rPr lang="fr-FR"/>
              <a:t>Pour windows, linux ou macosx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73881-64AE-5646-8A8B-D53463E99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8240"/>
            <a:ext cx="12153900" cy="3886200"/>
          </a:xfrm>
          <a:prstGeom prst="rect">
            <a:avLst/>
          </a:prstGeom>
        </p:spPr>
      </p:pic>
      <p:sp>
        <p:nvSpPr>
          <p:cNvPr id="10" name="&quot;No&quot; Symbol 9">
            <a:extLst>
              <a:ext uri="{FF2B5EF4-FFF2-40B4-BE49-F238E27FC236}">
                <a16:creationId xmlns:a16="http://schemas.microsoft.com/office/drawing/2014/main" id="{007EF6C0-429E-8446-89AA-713EF6654E1E}"/>
              </a:ext>
            </a:extLst>
          </p:cNvPr>
          <p:cNvSpPr/>
          <p:nvPr/>
        </p:nvSpPr>
        <p:spPr>
          <a:xfrm>
            <a:off x="7469109" y="3213980"/>
            <a:ext cx="3648546" cy="2679826"/>
          </a:xfrm>
          <a:prstGeom prst="noSmoking">
            <a:avLst/>
          </a:prstGeom>
          <a:solidFill>
            <a:srgbClr val="000000">
              <a:alpha val="20000"/>
            </a:srgbClr>
          </a:solidFill>
          <a:ln>
            <a:solidFill>
              <a:srgbClr val="2F528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728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85DF-BAAB-1948-8A9E-A17E0124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Verifier l’installation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EB8C4-E4CE-9347-8F6D-2B62AF510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7435" y="1744642"/>
            <a:ext cx="5944565" cy="4351338"/>
          </a:xfrm>
        </p:spPr>
        <p:txBody>
          <a:bodyPr/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python --version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ipython –version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jupyter notebook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4D0CD-D59B-9E46-89B9-61F1F2B5D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4642"/>
            <a:ext cx="52578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0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F074-6A51-7D48-B7C6-52E610C13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Demo jupyter notebooks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F7A7D-1C4D-964F-A771-4E8836025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86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4B30-BFE3-E748-9AAD-50119038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Demo python - notebook jupyter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4387B-6D94-DC43-A8E6-63180008B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les arbres de Paris</a:t>
            </a:r>
          </a:p>
          <a:p>
            <a:r>
              <a:rPr lang="fr-FR">
                <a:hlinkClick r:id="rId2"/>
              </a:rPr>
              <a:t>https://opendata.paris.fr/explore/dataset/les-arbres/</a:t>
            </a:r>
            <a:r>
              <a:rPr lang="fr-FR"/>
              <a:t> </a:t>
            </a:r>
          </a:p>
          <a:p>
            <a:endParaRPr lang="fr-FR"/>
          </a:p>
          <a:p>
            <a:r>
              <a:rPr lang="fr-FR"/>
              <a:t>Dans mon terminal :</a:t>
            </a:r>
          </a:p>
          <a:p>
            <a:r>
              <a:rPr lang="fr-FR">
                <a:latin typeface="Courier" pitchFamily="2" charset="0"/>
              </a:rPr>
              <a:t>Jupyter notebook</a:t>
            </a:r>
          </a:p>
        </p:txBody>
      </p:sp>
    </p:spTree>
    <p:extLst>
      <p:ext uri="{BB962C8B-B14F-4D97-AF65-F5344CB8AC3E}">
        <p14:creationId xmlns:p14="http://schemas.microsoft.com/office/powerpoint/2010/main" val="1501179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5C10-F744-294A-9B62-5FACCC97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/>
              <a:t>2 éditeurs fortement conseillés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DB675-6B32-614C-99AF-F4082DD4C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254" y="5603777"/>
            <a:ext cx="5748950" cy="742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>
                <a:hlinkClick r:id="rId2"/>
              </a:rPr>
              <a:t>https://www.sublimetext.com/</a:t>
            </a:r>
            <a:endParaRPr lang="fr-FR"/>
          </a:p>
          <a:p>
            <a:endParaRPr lang="fr-F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D3C1EB-16EE-194C-856F-A1D379A03E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7040" y="881675"/>
            <a:ext cx="5269871" cy="263493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CE30DE-4E20-3C45-8399-656D1C9A3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49" y="4027096"/>
            <a:ext cx="5770201" cy="13084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7941F9-A808-1B4F-9FE5-099095E35EA4}"/>
              </a:ext>
            </a:extLst>
          </p:cNvPr>
          <p:cNvSpPr/>
          <p:nvPr/>
        </p:nvSpPr>
        <p:spPr>
          <a:xfrm>
            <a:off x="653749" y="3130878"/>
            <a:ext cx="2565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>
                <a:hlinkClick r:id="rId5"/>
              </a:rPr>
              <a:t>https://atom.io/</a:t>
            </a:r>
            <a:endParaRPr lang="fr-FR" sz="2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928912-E93F-CD44-B9F4-E882DBA88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041" y="2933826"/>
            <a:ext cx="3587144" cy="3587144"/>
          </a:xfrm>
          <a:prstGeom prst="rect">
            <a:avLst/>
          </a:prstGeom>
        </p:spPr>
      </p:pic>
      <p:sp>
        <p:nvSpPr>
          <p:cNvPr id="15" name="Oval Callout 14">
            <a:extLst>
              <a:ext uri="{FF2B5EF4-FFF2-40B4-BE49-F238E27FC236}">
                <a16:creationId xmlns:a16="http://schemas.microsoft.com/office/drawing/2014/main" id="{CDD7F725-C940-B64E-B873-8F3374D22F85}"/>
              </a:ext>
            </a:extLst>
          </p:cNvPr>
          <p:cNvSpPr/>
          <p:nvPr/>
        </p:nvSpPr>
        <p:spPr>
          <a:xfrm>
            <a:off x="6423950" y="763929"/>
            <a:ext cx="4363655" cy="2308793"/>
          </a:xfrm>
          <a:prstGeom prst="wedgeEllipseCallout">
            <a:avLst>
              <a:gd name="adj1" fmla="val 25851"/>
              <a:gd name="adj2" fmla="val 67012"/>
            </a:avLst>
          </a:prstGeom>
          <a:solidFill>
            <a:schemeClr val="bg2"/>
          </a:solidFill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>
                <a:solidFill>
                  <a:srgbClr val="002060"/>
                </a:solidFill>
              </a:rPr>
              <a:t>Les bons outils font les bons ouvriers</a:t>
            </a:r>
          </a:p>
        </p:txBody>
      </p:sp>
    </p:spTree>
    <p:extLst>
      <p:ext uri="{BB962C8B-B14F-4D97-AF65-F5344CB8AC3E}">
        <p14:creationId xmlns:p14="http://schemas.microsoft.com/office/powerpoint/2010/main" val="3703448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5C10-F744-294A-9B62-5FACCC97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/>
              <a:t>Lire des fichiers csv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75D85D-DCF1-2E41-AD04-50E0186D9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096755"/>
            <a:ext cx="5181600" cy="1010341"/>
          </a:xfrm>
        </p:spPr>
        <p:txBody>
          <a:bodyPr/>
          <a:lstStyle/>
          <a:p>
            <a:r>
              <a:rPr lang="fr-FR"/>
              <a:t>A eviter</a:t>
            </a:r>
          </a:p>
          <a:p>
            <a:endParaRPr lang="fr-FR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9F2342-2911-CE4B-9CD4-110977097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4826" y="1096755"/>
            <a:ext cx="5181600" cy="4351338"/>
          </a:xfrm>
        </p:spPr>
        <p:txBody>
          <a:bodyPr/>
          <a:lstStyle/>
          <a:p>
            <a:r>
              <a:rPr lang="fr-FR"/>
              <a:t>Bon outils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48F121-68CF-4945-BE58-E63A1910B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950" y="2586038"/>
            <a:ext cx="3086100" cy="161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FAEA9B-D9EA-AA4B-8B46-9ADFBA77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80318"/>
            <a:ext cx="5194852" cy="11376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D795D4-7136-3244-98E9-E562D674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077115"/>
            <a:ext cx="4850902" cy="14843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8D6C14-C3EF-C042-A145-9CCD093E2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26" y="4458468"/>
            <a:ext cx="3917156" cy="2238375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19265BE-649E-CB4A-9BDF-AAEF077D2900}"/>
              </a:ext>
            </a:extLst>
          </p:cNvPr>
          <p:cNvSpPr txBox="1">
            <a:spLocks/>
          </p:cNvSpPr>
          <p:nvPr/>
        </p:nvSpPr>
        <p:spPr>
          <a:xfrm>
            <a:off x="6871252" y="4331394"/>
            <a:ext cx="5181600" cy="1010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Pas stable au niveau des séparateurs et des ""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898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F074-6A51-7D48-B7C6-52E610C13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Bases de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F7A7D-1C4D-964F-A771-4E8836025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017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9D7A075-CEE5-AF4F-99D4-D07855EC98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07FB7-C1E0-4A43-836B-0F83017E3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187" y="664941"/>
            <a:ext cx="9801626" cy="55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08914" y="136590"/>
            <a:ext cx="6009350" cy="1332356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6CD99A"/>
                </a:solidFill>
              </a:rPr>
              <a:t>Présentations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9560" y="874643"/>
            <a:ext cx="6030692" cy="528761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3200" dirty="0">
                <a:solidFill>
                  <a:srgbClr val="0D273B"/>
                </a:solidFill>
              </a:rPr>
              <a:t>Alexis Perrier</a:t>
            </a:r>
          </a:p>
          <a:p>
            <a:r>
              <a:rPr lang="fr-FR" sz="2400" dirty="0">
                <a:solidFill>
                  <a:srgbClr val="0D273B"/>
                </a:solidFill>
              </a:rPr>
              <a:t>Data Scientist</a:t>
            </a:r>
          </a:p>
          <a:p>
            <a:r>
              <a:rPr lang="fr-FR" sz="2400" dirty="0">
                <a:solidFill>
                  <a:srgbClr val="0D273B"/>
                </a:solidFill>
              </a:rPr>
              <a:t>20+ ans de software </a:t>
            </a:r>
          </a:p>
          <a:p>
            <a:endParaRPr lang="fr-FR" sz="2400" dirty="0">
              <a:solidFill>
                <a:srgbClr val="0D273B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0D273B"/>
                </a:solidFill>
              </a:rPr>
              <a:t>Connect:</a:t>
            </a:r>
            <a:br>
              <a:rPr lang="fr-FR" sz="2400" dirty="0">
                <a:solidFill>
                  <a:srgbClr val="0D273B"/>
                </a:solidFill>
              </a:rPr>
            </a:br>
            <a:endParaRPr lang="fr-FR" sz="2400" dirty="0">
              <a:solidFill>
                <a:srgbClr val="0D273B"/>
              </a:solidFill>
            </a:endParaRPr>
          </a:p>
          <a:p>
            <a:r>
              <a:rPr lang="fr-FR" sz="2400" dirty="0">
                <a:solidFill>
                  <a:srgbClr val="0D273B"/>
                </a:solidFill>
                <a:hlinkClick r:id="rId2"/>
              </a:rPr>
              <a:t>alexis.perrier@gmail.com</a:t>
            </a:r>
            <a:endParaRPr lang="fr-FR" sz="2400" dirty="0">
              <a:solidFill>
                <a:srgbClr val="0D273B"/>
              </a:solidFill>
            </a:endParaRPr>
          </a:p>
          <a:p>
            <a:r>
              <a:rPr lang="fr-FR" sz="2400" dirty="0">
                <a:solidFill>
                  <a:srgbClr val="0D273B"/>
                </a:solidFill>
              </a:rPr>
              <a:t>twitter: @alexip </a:t>
            </a:r>
          </a:p>
          <a:p>
            <a:r>
              <a:rPr lang="fr-FR" sz="2400" dirty="0">
                <a:solidFill>
                  <a:srgbClr val="0D273B"/>
                </a:solidFill>
                <a:hlinkClick r:id="rId3"/>
              </a:rPr>
              <a:t>www.linkedin.com/in/alexisperrier</a:t>
            </a:r>
            <a:r>
              <a:rPr lang="fr-FR" sz="2400" dirty="0">
                <a:solidFill>
                  <a:srgbClr val="0D273B"/>
                </a:solidFill>
              </a:rPr>
              <a:t>  </a:t>
            </a:r>
          </a:p>
          <a:p>
            <a:endParaRPr lang="fr-FR" sz="2400" dirty="0">
              <a:solidFill>
                <a:srgbClr val="0D273B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C51460A-F5EF-E94F-BC49-63DABF182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Formation - AWS ML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4124DD-09E1-4D43-8194-2CBE52B2D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612AC-FEB6-1842-A4F6-DCC9539492DD}" type="slidenum">
              <a:rPr lang="fr-FR" smtClean="0"/>
              <a:t>2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FC0C3-9840-FE41-A89F-E446CF4DB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334" y="3135467"/>
            <a:ext cx="1951842" cy="2395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7B4B56-0487-5F4E-9352-8402F17D1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318" y="3135467"/>
            <a:ext cx="1917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91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D793-1516-4045-AC05-EE95EA8D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E3314-580A-934E-8366-24DB139FC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470" y="1690688"/>
            <a:ext cx="5872223" cy="2589764"/>
          </a:xfrm>
        </p:spPr>
        <p:txBody>
          <a:bodyPr>
            <a:normAutofit/>
          </a:bodyPr>
          <a:lstStyle/>
          <a:p>
            <a:r>
              <a:rPr lang="fr-FR"/>
              <a:t>Déclarer une variable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 = "Hello"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auteur = "Jacques Dutronc"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x = 12.12344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faux = False; </a:t>
            </a:r>
            <a:b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vrai = True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/>
          </a:p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5F7219-48B6-064F-89D1-7448A97754CC}"/>
              </a:ext>
            </a:extLst>
          </p:cNvPr>
          <p:cNvSpPr/>
          <p:nvPr/>
        </p:nvSpPr>
        <p:spPr>
          <a:xfrm>
            <a:off x="6022694" y="1690688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/>
              <a:t>Type de la variable</a:t>
            </a:r>
          </a:p>
          <a:p>
            <a:pPr lvl="1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type(a)</a:t>
            </a:r>
          </a:p>
          <a:p>
            <a:pPr lvl="1"/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String: "Bonjour", "</a:t>
            </a:r>
            <a:r>
              <a:rPr lang="az-Cyrl-AZ" sz="2400"/>
              <a:t>Это приятно</a:t>
            </a:r>
            <a:r>
              <a:rPr lang="fr-FR" sz="2400"/>
              <a:t>", "</a:t>
            </a:r>
            <a:r>
              <a:rPr lang="ar-AE" sz="2400"/>
              <a:t>تشرق الشمس</a:t>
            </a:r>
            <a:r>
              <a:rPr lang="fr-FR" sz="240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Float: 1.2, 3.14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Int: 1,2,3,4, -1, -2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Boolean: True, False</a:t>
            </a:r>
          </a:p>
        </p:txBody>
      </p:sp>
    </p:spTree>
    <p:extLst>
      <p:ext uri="{BB962C8B-B14F-4D97-AF65-F5344CB8AC3E}">
        <p14:creationId xmlns:p14="http://schemas.microsoft.com/office/powerpoint/2010/main" val="393900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D793-1516-4045-AC05-EE95EA8D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Comment nommer ses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E3314-580A-934E-8366-24DB139FC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470" y="1690687"/>
            <a:ext cx="5872223" cy="4153521"/>
          </a:xfrm>
        </p:spPr>
        <p:txBody>
          <a:bodyPr>
            <a:normAutofit/>
          </a:bodyPr>
          <a:lstStyle/>
          <a:p>
            <a:r>
              <a:rPr lang="fr-FR">
                <a:cs typeface="Courier New" panose="02070309020205020404" pitchFamily="49" charset="0"/>
              </a:rPr>
              <a:t>Bien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 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nom_auteur_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nom_auteur_01 = "V. Hugo"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cs typeface="Courier New" panose="02070309020205020404" pitchFamily="49" charset="0"/>
              </a:rPr>
              <a:t>Explicite</a:t>
            </a:r>
          </a:p>
          <a:p>
            <a:r>
              <a:rPr lang="fr-FR">
                <a:cs typeface="Courier New" panose="02070309020205020404" pitchFamily="49" charset="0"/>
              </a:rPr>
              <a:t>En minuscule</a:t>
            </a:r>
          </a:p>
          <a:p>
            <a:r>
              <a:rPr lang="fr-FR">
                <a:cs typeface="Courier New" panose="02070309020205020404" pitchFamily="49" charset="0"/>
              </a:rPr>
              <a:t>Mots séparés par un "</a:t>
            </a:r>
            <a:r>
              <a:rPr lang="fr-FR">
                <a:latin typeface="Courier" pitchFamily="2" charset="0"/>
                <a:cs typeface="Courier New" panose="02070309020205020404" pitchFamily="49" charset="0"/>
              </a:rPr>
              <a:t>_</a:t>
            </a:r>
            <a:r>
              <a:rPr lang="fr-FR"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fr-FR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fr-FR"/>
          </a:p>
          <a:p>
            <a:endParaRPr lang="fr-FR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CDC1A1-C722-A94C-A533-3375BDB9C052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5872223" cy="258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cs typeface="Courier New" panose="02070309020205020404" pitchFamily="49" charset="0"/>
              </a:rPr>
              <a:t>pas bien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NomAuteur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1nom_auteur = 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atr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a:01 = "V. Hugo"</a:t>
            </a:r>
          </a:p>
          <a:p>
            <a:pPr lvl="1"/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6148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0B351E-7B92-B84C-901D-2B9D93640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3" y="745435"/>
            <a:ext cx="7209183" cy="540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57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6091A-AAB9-8B48-9E51-2BFA240B87B3}"/>
              </a:ext>
            </a:extLst>
          </p:cNvPr>
          <p:cNvSpPr txBox="1"/>
          <p:nvPr/>
        </p:nvSpPr>
        <p:spPr>
          <a:xfrm>
            <a:off x="838200" y="1476306"/>
            <a:ext cx="6694025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print("Hello world")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4F993-63D8-6B48-A1C6-FDFC1AB4B171}"/>
              </a:ext>
            </a:extLst>
          </p:cNvPr>
          <p:cNvSpPr/>
          <p:nvPr/>
        </p:nvSpPr>
        <p:spPr>
          <a:xfrm>
            <a:off x="4537276" y="2646919"/>
            <a:ext cx="7654724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prof = "Bilel"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print("Bonjour {}".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(prof))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7A217-4247-D64F-9CD3-78D07D3B223B}"/>
              </a:ext>
            </a:extLst>
          </p:cNvPr>
          <p:cNvSpPr/>
          <p:nvPr/>
        </p:nvSpPr>
        <p:spPr>
          <a:xfrm>
            <a:off x="192911" y="4556196"/>
            <a:ext cx="11806178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temp =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nom = "Bilel"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print("Bonjour {}, il fait {} degrés".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(nom, temp))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DB7E76-53D8-8A49-BC93-BA993E39F7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Printing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9742B6-F85A-D647-90AA-FFCE1A61C08C}"/>
              </a:ext>
            </a:extLst>
          </p:cNvPr>
          <p:cNvSpPr/>
          <p:nvPr/>
        </p:nvSpPr>
        <p:spPr>
          <a:xfrm>
            <a:off x="192911" y="3016251"/>
            <a:ext cx="3163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>
                <a:cs typeface="Courier New" panose="02070309020205020404" pitchFamily="49" charset="0"/>
              </a:rPr>
              <a:t>Interpolation de strings 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C5C6C77-582F-5F40-A200-FE6C9A83DC2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356213" y="3016251"/>
            <a:ext cx="1181063" cy="230833"/>
          </a:xfrm>
          <a:prstGeom prst="curvedConnector3">
            <a:avLst>
              <a:gd name="adj1" fmla="val 50000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7BC7DEE-6B11-C940-9BFC-FED0E05010D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61584" y="3474019"/>
            <a:ext cx="2077492" cy="1656521"/>
          </a:xfrm>
          <a:prstGeom prst="curvedConnector3">
            <a:avLst>
              <a:gd name="adj1" fmla="val 24484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572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6091A-AAB9-8B48-9E51-2BFA240B87B3}"/>
              </a:ext>
            </a:extLst>
          </p:cNvPr>
          <p:cNvSpPr txBox="1"/>
          <p:nvPr/>
        </p:nvSpPr>
        <p:spPr>
          <a:xfrm>
            <a:off x="838200" y="1476306"/>
            <a:ext cx="6694025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Print("Hello world")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4F993-63D8-6B48-A1C6-FDFC1AB4B171}"/>
              </a:ext>
            </a:extLst>
          </p:cNvPr>
          <p:cNvSpPr/>
          <p:nvPr/>
        </p:nvSpPr>
        <p:spPr>
          <a:xfrm>
            <a:off x="838200" y="2659855"/>
            <a:ext cx="10866782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Passer un </a:t>
            </a:r>
            <a:r>
              <a:rPr lang="fr-FR" sz="2400">
                <a:latin typeface="Courier" pitchFamily="2" charset="0"/>
                <a:cs typeface="Courier New" panose="02070309020205020404" pitchFamily="49" charset="0"/>
              </a:rPr>
              <a:t>nom</a:t>
            </a:r>
            <a:r>
              <a:rPr lang="fr-FR" sz="2400">
                <a:cs typeface="Courier New" panose="02070309020205020404" pitchFamily="49" charset="0"/>
              </a:rPr>
              <a:t> en tant que variable pour afficher </a:t>
            </a:r>
            <a:r>
              <a:rPr lang="fr-FR" sz="2400">
                <a:latin typeface="Courier" pitchFamily="2" charset="0"/>
                <a:cs typeface="Courier New" panose="02070309020205020404" pitchFamily="49" charset="0"/>
              </a:rPr>
              <a:t>bonjour + le nom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7A217-4247-D64F-9CD3-78D07D3B223B}"/>
              </a:ext>
            </a:extLst>
          </p:cNvPr>
          <p:cNvSpPr/>
          <p:nvPr/>
        </p:nvSpPr>
        <p:spPr>
          <a:xfrm>
            <a:off x="848164" y="3746130"/>
            <a:ext cx="8799419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Afficher un texte avec 2 variables de types différents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Par ex: </a:t>
            </a:r>
            <a:r>
              <a:rPr lang="fr-FR" sz="2400" i="1">
                <a:cs typeface="Courier New" panose="02070309020205020404" pitchFamily="49" charset="0"/>
              </a:rPr>
              <a:t>Ce matin, je me suis reveille a {}h et j'ai mangé des {}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DB7E76-53D8-8A49-BC93-BA993E39F7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4277487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FA27-31F8-854B-B08E-518220B0B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Boolean et logique conditionnelle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C09D5-D639-0441-A12B-3B7E509D24EB}"/>
              </a:ext>
            </a:extLst>
          </p:cNvPr>
          <p:cNvSpPr/>
          <p:nvPr/>
        </p:nvSpPr>
        <p:spPr>
          <a:xfrm>
            <a:off x="385822" y="1544256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age_billel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age_billel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FE9484-E7C4-D34A-B1A5-3D5A1C17F9AE}"/>
              </a:ext>
            </a:extLst>
          </p:cNvPr>
          <p:cNvSpPr/>
          <p:nvPr/>
        </p:nvSpPr>
        <p:spPr>
          <a:xfrm>
            <a:off x="385822" y="3097193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age_billel = "38"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age_billel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C9892-C23B-7A4E-8FEA-B5E5C4E9E2B5}"/>
              </a:ext>
            </a:extLst>
          </p:cNvPr>
          <p:cNvSpPr/>
          <p:nvPr/>
        </p:nvSpPr>
        <p:spPr>
          <a:xfrm>
            <a:off x="385822" y="4650130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age_billel = "38"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int(age_billel)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1035D-6B3C-C640-8BF0-B564C3D18DA3}"/>
              </a:ext>
            </a:extLst>
          </p:cNvPr>
          <p:cNvSpPr txBox="1"/>
          <p:nvPr/>
        </p:nvSpPr>
        <p:spPr>
          <a:xfrm>
            <a:off x="6832562" y="1775088"/>
            <a:ext cx="4799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0070C0"/>
                </a:solidFill>
              </a:rPr>
              <a:t>Qu'est ce que vous obtenez </a:t>
            </a:r>
            <a:br>
              <a:rPr lang="fr-FR" sz="3200">
                <a:solidFill>
                  <a:srgbClr val="0070C0"/>
                </a:solidFill>
              </a:rPr>
            </a:br>
            <a:r>
              <a:rPr lang="fr-FR" sz="3200">
                <a:solidFill>
                  <a:srgbClr val="0070C0"/>
                </a:solidFill>
              </a:rPr>
              <a:t>pour chaque cas ?</a:t>
            </a:r>
          </a:p>
        </p:txBody>
      </p:sp>
    </p:spTree>
    <p:extLst>
      <p:ext uri="{BB962C8B-B14F-4D97-AF65-F5344CB8AC3E}">
        <p14:creationId xmlns:p14="http://schemas.microsoft.com/office/powerpoint/2010/main" val="1738679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D7C8-1121-7447-93BD-E88D206E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operateurs boolean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DCD8D-298B-2F49-A48D-59EAC8F81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Est-ce que 2 variables sont égales ?</a:t>
            </a:r>
          </a:p>
          <a:p>
            <a:pPr lvl="1"/>
            <a:r>
              <a:rPr lang="fr-FR"/>
              <a:t>a == b</a:t>
            </a:r>
          </a:p>
          <a:p>
            <a:r>
              <a:rPr lang="fr-FR"/>
              <a:t>Est-ce que 2 variables sont différentes ?</a:t>
            </a:r>
          </a:p>
          <a:p>
            <a:pPr lvl="1"/>
            <a:r>
              <a:rPr lang="fr-FR"/>
              <a:t>a != b</a:t>
            </a:r>
          </a:p>
          <a:p>
            <a:r>
              <a:rPr lang="fr-FR"/>
              <a:t>Superieur à :</a:t>
            </a:r>
          </a:p>
          <a:p>
            <a:pPr lvl="1"/>
            <a:r>
              <a:rPr lang="fr-FR"/>
              <a:t>a &gt; b</a:t>
            </a:r>
          </a:p>
          <a:p>
            <a:r>
              <a:rPr lang="fr-FR"/>
              <a:t>Inférieur à :</a:t>
            </a:r>
          </a:p>
          <a:p>
            <a:pPr lvl="1"/>
            <a:r>
              <a:rPr lang="fr-FR"/>
              <a:t>a &lt; b</a:t>
            </a:r>
          </a:p>
          <a:p>
            <a:endParaRPr lang="fr-FR"/>
          </a:p>
          <a:p>
            <a:pPr marL="457200" lvl="1" indent="0">
              <a:buNone/>
            </a:pPr>
            <a:endParaRPr lang="fr-FR"/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3647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1457739" y="1562190"/>
            <a:ext cx="8938341" cy="3046988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(age_alexis == age_billel):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print("c'est pas vrai")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(age_alexis &lt; age_billel):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print("ça m'étonnerait!")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print("Ok mais ça me rajeunit pas tout ça")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Boolean et logique conditionnelle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C5820-A40A-D443-AB97-933DCA0F5F06}"/>
              </a:ext>
            </a:extLst>
          </p:cNvPr>
          <p:cNvSpPr txBox="1"/>
          <p:nvPr/>
        </p:nvSpPr>
        <p:spPr>
          <a:xfrm>
            <a:off x="1053296" y="5194964"/>
            <a:ext cx="7919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/>
              <a:t>=&gt; Il n'y a pas de 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fr-FR" sz="3200"/>
              <a:t> ou 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fr-FR" sz="3200"/>
              <a:t> en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032629-F548-2145-8140-AD82B8A02674}"/>
              </a:ext>
            </a:extLst>
          </p:cNvPr>
          <p:cNvSpPr txBox="1"/>
          <p:nvPr/>
        </p:nvSpPr>
        <p:spPr>
          <a:xfrm>
            <a:off x="1457739" y="5996193"/>
            <a:ext cx="610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Question banco: que se passe t il si on compare un int a un str?</a:t>
            </a:r>
          </a:p>
        </p:txBody>
      </p:sp>
    </p:spTree>
    <p:extLst>
      <p:ext uri="{BB962C8B-B14F-4D97-AF65-F5344CB8AC3E}">
        <p14:creationId xmlns:p14="http://schemas.microsoft.com/office/powerpoint/2010/main" val="4044102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1457739" y="1562190"/>
            <a:ext cx="8938341" cy="3046988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if (age_alexis == age_billel):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print("c'est pas vrai")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elif(age_alexis &lt; age_billel):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print("ça m'étonnerait!")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print("Ok mais ça me rajeunit pas tout ça")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Boolean et logique conditionnelle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032629-F548-2145-8140-AD82B8A02674}"/>
              </a:ext>
            </a:extLst>
          </p:cNvPr>
          <p:cNvSpPr txBox="1"/>
          <p:nvPr/>
        </p:nvSpPr>
        <p:spPr>
          <a:xfrm>
            <a:off x="4427908" y="5174090"/>
            <a:ext cx="596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Que se passe t il si on compare un int a un str?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353418-F436-BE4F-AAC6-DC064EBBC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39" y="4993443"/>
            <a:ext cx="3877530" cy="16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34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966484" y="1548938"/>
            <a:ext cx="10387315" cy="255454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Etant donné 2 variables, un float et un string, écrire une série de conditions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qui testent leurs égalités (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fr-FR" sz="3200">
                <a:cs typeface="Courier New" panose="02070309020205020404" pitchFamily="49" charset="0"/>
              </a:rPr>
              <a:t>) et inégalités (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3200"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qui affiche un message dans les differents 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3200"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1CCF4-AEA5-E944-A29C-596E0A6A1E24}"/>
              </a:ext>
            </a:extLst>
          </p:cNvPr>
          <p:cNvSpPr txBox="1"/>
          <p:nvPr/>
        </p:nvSpPr>
        <p:spPr>
          <a:xfrm>
            <a:off x="1298713" y="4916557"/>
            <a:ext cx="8704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Par exemple,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meteo, prevision de pluie ou de soleil et prevision de temperature</a:t>
            </a:r>
          </a:p>
        </p:txBody>
      </p:sp>
    </p:spTree>
    <p:extLst>
      <p:ext uri="{BB962C8B-B14F-4D97-AF65-F5344CB8AC3E}">
        <p14:creationId xmlns:p14="http://schemas.microsoft.com/office/powerpoint/2010/main" val="3411205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F461-0BA7-454E-A0B3-F1B6AAF0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But des 2 semaines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7B4A5-7C52-FC40-9AA1-186AF605B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Parler le python pour jongler avec les données</a:t>
            </a:r>
          </a:p>
          <a:p>
            <a:r>
              <a:rPr lang="en-US"/>
              <a:t>Manipuler des données avec python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4486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F074-6A51-7D48-B7C6-52E610C13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Interlude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F7A7D-1C4D-964F-A771-4E8836025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6924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5D2FBC13-5212-B948-B9F6-F7E90318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96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16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BEA443-3C9D-C040-A45A-B425E0DEB7C4}"/>
              </a:ext>
            </a:extLst>
          </p:cNvPr>
          <p:cNvSpPr/>
          <p:nvPr/>
        </p:nvSpPr>
        <p:spPr>
          <a:xfrm>
            <a:off x="874643" y="1085526"/>
            <a:ext cx="9541566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sz="2400"/>
              <a:t>Jeu des 7 erreurs</a:t>
            </a:r>
          </a:p>
          <a:p>
            <a:endParaRPr lang="fr-FR" sz="2400"/>
          </a:p>
          <a:p>
            <a:r>
              <a:rPr lang="fr-FR" sz="2400"/>
              <a:t>Ce script comporte 4 erreurs. Saurez vous les trouver toutes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886C33-65DC-C344-8F04-326B0CBA3AD1}"/>
              </a:ext>
            </a:extLst>
          </p:cNvPr>
          <p:cNvSpPr/>
          <p:nvPr/>
        </p:nvSpPr>
        <p:spPr>
          <a:xfrm>
            <a:off x="1828800" y="2769635"/>
            <a:ext cx="9607827" cy="3416320"/>
          </a:xfrm>
          <a:prstGeom prst="rect">
            <a:avLst/>
          </a:prstGeom>
          <a:ln w="28575">
            <a:solidFill>
              <a:schemeClr val="accent6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fr-FR" sz="2400">
                <a:latin typeface="Courier" pitchFamily="2" charset="0"/>
              </a:rPr>
              <a:t>hauteur = 50</a:t>
            </a:r>
          </a:p>
          <a:p>
            <a:endParaRPr lang="fr-FR" sz="2400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fr-FR" sz="2400">
                <a:latin typeface="Courier" pitchFamily="2" charset="0"/>
              </a:rPr>
              <a:t>if (hauteur &gt; 180):</a:t>
            </a:r>
          </a:p>
          <a:p>
            <a:r>
              <a:rPr lang="fr-FR" sz="2400">
                <a:latin typeface="Courier" pitchFamily="2" charset="0"/>
              </a:rPr>
              <a:t>    print ("c'est trop haut")</a:t>
            </a:r>
          </a:p>
          <a:p>
            <a:r>
              <a:rPr lang="fr-FR" sz="2400">
                <a:latin typeface="Courier" pitchFamily="2" charset="0"/>
              </a:rPr>
              <a:t>    elif (hauteur &lt; 100) :</a:t>
            </a:r>
          </a:p>
          <a:p>
            <a:r>
              <a:rPr lang="fr-FR" sz="2400">
                <a:latin typeface="Courier" pitchFamily="2" charset="0"/>
              </a:rPr>
              <a:t>        print ("c'est trop petit")</a:t>
            </a:r>
          </a:p>
          <a:p>
            <a:r>
              <a:rPr lang="fr-FR" sz="2400">
                <a:latin typeface="Courier" pitchFamily="2" charset="0"/>
              </a:rPr>
              <a:t>        elif(hauteur &lt;90)</a:t>
            </a:r>
          </a:p>
          <a:p>
            <a:r>
              <a:rPr lang="fr-FR" sz="2400">
                <a:latin typeface="Courier" pitchFamily="2" charset="0"/>
              </a:rPr>
              <a:t>        print (ca passe tout juste)</a:t>
            </a:r>
          </a:p>
          <a:p>
            <a:endParaRPr lang="fr-FR" sz="240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979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7EA2-E3C5-DD41-BA6A-C6C14274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Stackoverflow: the real reason why google was invented!</a:t>
            </a:r>
            <a:br>
              <a:rPr lang="fr-FR"/>
            </a:br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242BF-9B91-5248-A4E2-5D1C0E8D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681809"/>
            <a:ext cx="10073833" cy="3638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C9E90-F480-9D40-A4D5-A2670794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744" y="4320250"/>
            <a:ext cx="8758152" cy="5075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25733-7841-C448-A9BE-FE1481BBE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48560"/>
            <a:ext cx="32893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36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A19A3E-5193-EF45-82B2-3BDE2060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27" y="684919"/>
            <a:ext cx="4826643" cy="6815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A18C7-5932-6A4F-9818-AFEFAEBA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377" y="0"/>
            <a:ext cx="5221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22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F074-6A51-7D48-B7C6-52E610C13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F7A7D-1C4D-964F-A771-4E8836025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98D9FE-2A19-2649-BAA1-C172BFE71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391" y="265043"/>
            <a:ext cx="7849705" cy="588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1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0" y="1560513"/>
            <a:ext cx="12192000" cy="4154984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type(equipe)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Combien d'éléments: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len(equipe)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Afficher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prenom in equipe 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print(prenom)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print(len(prenom))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2400">
                <a:cs typeface="Courier New" panose="02070309020205020404" pitchFamily="49" charset="0"/>
              </a:rPr>
              <a:t> est la variable dans la boucle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=&gt; Afficher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2400">
                <a:cs typeface="Courier New" panose="02070309020205020404" pitchFamily="49" charset="0"/>
              </a:rPr>
              <a:t> apres la boucle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Listes et for loop</a:t>
            </a:r>
          </a:p>
        </p:txBody>
      </p:sp>
    </p:spTree>
    <p:extLst>
      <p:ext uri="{BB962C8B-B14F-4D97-AF65-F5344CB8AC3E}">
        <p14:creationId xmlns:p14="http://schemas.microsoft.com/office/powerpoint/2010/main" val="1362994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0" y="1768948"/>
            <a:ext cx="6096000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Premier element: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print(equipe[?])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u="sng">
                <a:highlight>
                  <a:srgbClr val="FFFF00"/>
                </a:highlight>
                <a:cs typeface="Courier New" panose="02070309020205020404" pitchFamily="49" charset="0"/>
              </a:rPr>
              <a:t>L'indexation de la liste démarre à ????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Listes: indexation et slicing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A31999-27D0-FC49-B576-45116B6E7E91}"/>
              </a:ext>
            </a:extLst>
          </p:cNvPr>
          <p:cNvSpPr/>
          <p:nvPr/>
        </p:nvSpPr>
        <p:spPr>
          <a:xfrm>
            <a:off x="0" y="3266954"/>
            <a:ext cx="6096000" cy="341632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Plusieurs elements avec un </a:t>
            </a:r>
            <a:r>
              <a:rPr lang="fr-FR" sz="2400" i="1">
                <a:cs typeface="Courier New" panose="02070309020205020404" pitchFamily="49" charset="0"/>
              </a:rPr>
              <a:t>range</a:t>
            </a:r>
            <a:r>
              <a:rPr lang="fr-FR" sz="2400">
                <a:cs typeface="Courier New" panose="02070309020205020404" pitchFamily="49" charset="0"/>
              </a:rPr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print(equipe[1:3])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Que font les lignes suivantes 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print(equipe[:3])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print(equipe[:])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print(equipe[4:])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print(equipe[5])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print(equipe[-1])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print(equipe[-2:])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82F3E-9112-CE40-A0DB-AFAAEF4B0AA5}"/>
              </a:ext>
            </a:extLst>
          </p:cNvPr>
          <p:cNvSpPr txBox="1"/>
          <p:nvPr/>
        </p:nvSpPr>
        <p:spPr>
          <a:xfrm>
            <a:off x="8368496" y="1830503"/>
            <a:ext cx="34724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C0000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Super important!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2E6F8D-B0B7-D84A-A684-03148410C327}"/>
              </a:ext>
            </a:extLst>
          </p:cNvPr>
          <p:cNvCxnSpPr>
            <a:stCxn id="9" idx="1"/>
            <a:endCxn id="2" idx="3"/>
          </p:cNvCxnSpPr>
          <p:nvPr/>
        </p:nvCxnSpPr>
        <p:spPr>
          <a:xfrm flipH="1">
            <a:off x="6096000" y="2369112"/>
            <a:ext cx="2272496" cy="1"/>
          </a:xfrm>
          <a:prstGeom prst="straightConnector1">
            <a:avLst/>
          </a:prstGeom>
          <a:ln w="1778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160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Listes: les fonctions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0" y="1943006"/>
            <a:ext cx="599568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Functions applicable a une liste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len(equipe)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sorted(equipe)</a:t>
            </a:r>
            <a:endParaRPr lang="fr-FR" sz="2400"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7192A-DCEE-1949-8958-1188D306B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5568"/>
            <a:ext cx="12192000" cy="24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37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0" y="1943006"/>
            <a:ext cx="5197033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Tester les fonctions suivantes: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equipe.sort()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equipe.count()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equipe.reverse()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equipe.index()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FBCABE-98D4-A040-BA33-D43F1A39B84E}"/>
              </a:ext>
            </a:extLst>
          </p:cNvPr>
          <p:cNvSpPr/>
          <p:nvPr/>
        </p:nvSpPr>
        <p:spPr>
          <a:xfrm>
            <a:off x="0" y="4160926"/>
            <a:ext cx="599568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Quelle différence entre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equipe.sort()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sorted(equipe)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6899B8-3DB0-9F47-B9FE-8EB49F89C3C1}"/>
              </a:ext>
            </a:extLst>
          </p:cNvPr>
          <p:cNvSpPr/>
          <p:nvPr/>
        </p:nvSpPr>
        <p:spPr>
          <a:xfrm>
            <a:off x="0" y="5647134"/>
            <a:ext cx="7731888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2 façons de vider une liste 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pour que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equipe </a:t>
            </a:r>
            <a:r>
              <a:rPr lang="fr-FR" sz="2400">
                <a:cs typeface="Courier New" panose="02070309020205020404" pitchFamily="49" charset="0"/>
              </a:rPr>
              <a:t>devienne une liste vide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[]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E8F3B-1363-F042-BD3D-D6F39C0427ED}"/>
              </a:ext>
            </a:extLst>
          </p:cNvPr>
          <p:cNvSpPr/>
          <p:nvPr/>
        </p:nvSpPr>
        <p:spPr>
          <a:xfrm>
            <a:off x="5540415" y="2091154"/>
            <a:ext cx="6531980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highlight>
                  <a:srgbClr val="FFFF00"/>
                </a:highlight>
                <a:cs typeface="Courier New" panose="02070309020205020404" pitchFamily="49" charset="0"/>
              </a:rPr>
              <a:t>Pour voir la doc d'une fonction, ajouter </a:t>
            </a:r>
            <a:r>
              <a:rPr lang="fr-FR" sz="24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?len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?equipe.count()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E32CE-4856-8B45-8F94-BA636BB28B60}"/>
              </a:ext>
            </a:extLst>
          </p:cNvPr>
          <p:cNvSpPr txBox="1"/>
          <p:nvPr/>
        </p:nvSpPr>
        <p:spPr>
          <a:xfrm>
            <a:off x="7997141" y="4546586"/>
            <a:ext cx="347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C0000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Super utile!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FDF29904-B3C1-5B41-BE48-980CB5F9B78F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rot="16200000" flipV="1">
            <a:off x="8642324" y="3455565"/>
            <a:ext cx="1255103" cy="926939"/>
          </a:xfrm>
          <a:prstGeom prst="curvedConnector3">
            <a:avLst>
              <a:gd name="adj1" fmla="val 50000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DDAA080-50AB-0B44-A3BF-0DE60DFCFC91}"/>
              </a:ext>
            </a:extLst>
          </p:cNvPr>
          <p:cNvSpPr/>
          <p:nvPr/>
        </p:nvSpPr>
        <p:spPr>
          <a:xfrm>
            <a:off x="8103915" y="5854931"/>
            <a:ext cx="4088085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fr-FR" sz="2400">
                <a:cs typeface="Courier New" panose="02070309020205020404" pitchFamily="49" charset="0"/>
              </a:rPr>
              <a:t>Comment tester qu'une liste soit vide?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EE792-9DE7-9844-B22E-CCF15E780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07932">
            <a:off x="8043757" y="5563343"/>
            <a:ext cx="1385046" cy="58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6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C6B1-3AEB-564D-91A6-3EE25CA3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Programme des 2 semaines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6EDD1-1AB4-6648-BF77-1507CF3E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67177" cy="4734201"/>
          </a:xfrm>
        </p:spPr>
        <p:txBody>
          <a:bodyPr>
            <a:normAutofit fontScale="92500" lnSpcReduction="20000"/>
          </a:bodyPr>
          <a:lstStyle/>
          <a:p>
            <a:r>
              <a:rPr lang="fr-FR"/>
              <a:t>J1</a:t>
            </a:r>
          </a:p>
          <a:p>
            <a:pPr lvl="1"/>
            <a:r>
              <a:rPr lang="fr-FR"/>
              <a:t>Python</a:t>
            </a:r>
          </a:p>
          <a:p>
            <a:pPr lvl="1"/>
            <a:r>
              <a:rPr lang="fr-FR"/>
              <a:t>Installation</a:t>
            </a:r>
          </a:p>
          <a:p>
            <a:pPr lvl="1"/>
            <a:r>
              <a:rPr lang="fr-FR"/>
              <a:t>Notebook jupyter et editeur</a:t>
            </a:r>
          </a:p>
          <a:p>
            <a:pPr lvl="1"/>
            <a:r>
              <a:rPr lang="fr-FR"/>
              <a:t>Variables et print</a:t>
            </a:r>
          </a:p>
          <a:p>
            <a:pPr lvl="1"/>
            <a:r>
              <a:rPr lang="fr-FR"/>
              <a:t>Import </a:t>
            </a:r>
          </a:p>
          <a:p>
            <a:pPr lvl="1"/>
            <a:r>
              <a:rPr lang="fr-FR"/>
              <a:t>Listes </a:t>
            </a:r>
          </a:p>
          <a:p>
            <a:pPr lvl="1"/>
            <a:r>
              <a:rPr lang="fr-FR"/>
              <a:t>String et concatenation</a:t>
            </a:r>
          </a:p>
          <a:p>
            <a:r>
              <a:rPr lang="fr-FR"/>
              <a:t>J2</a:t>
            </a:r>
          </a:p>
          <a:p>
            <a:pPr lvl="1"/>
            <a:r>
              <a:rPr lang="fr-FR"/>
              <a:t>List comprehension</a:t>
            </a:r>
          </a:p>
          <a:p>
            <a:pPr lvl="1"/>
            <a:r>
              <a:rPr lang="fr-FR"/>
              <a:t>Fonctions et arguments</a:t>
            </a:r>
          </a:p>
          <a:p>
            <a:pPr lvl="1"/>
            <a:r>
              <a:rPr lang="fr-FR"/>
              <a:t>Dict</a:t>
            </a:r>
          </a:p>
          <a:p>
            <a:pPr lvl="1"/>
            <a:r>
              <a:rPr lang="fr-FR"/>
              <a:t>I/O fichiers</a:t>
            </a:r>
          </a:p>
          <a:p>
            <a:pPr lvl="1"/>
            <a:r>
              <a:rPr lang="fr-FR"/>
              <a:t>System: parcourir un répertoire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542B7B-3C63-7342-B85E-2CFBDF79DF52}"/>
              </a:ext>
            </a:extLst>
          </p:cNvPr>
          <p:cNvSpPr txBox="1">
            <a:spLocks/>
          </p:cNvSpPr>
          <p:nvPr/>
        </p:nvSpPr>
        <p:spPr>
          <a:xfrm>
            <a:off x="4879694" y="1524684"/>
            <a:ext cx="3743445" cy="4251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J3</a:t>
            </a:r>
          </a:p>
          <a:p>
            <a:pPr lvl="1"/>
            <a:r>
              <a:rPr lang="fr-FR"/>
              <a:t>Pandas</a:t>
            </a:r>
          </a:p>
          <a:p>
            <a:pPr lvl="1"/>
            <a:r>
              <a:rPr lang="fr-FR"/>
              <a:t>File formats</a:t>
            </a:r>
          </a:p>
          <a:p>
            <a:pPr lvl="1"/>
            <a:r>
              <a:rPr lang="fr-FR"/>
              <a:t>Dataframes : subset, </a:t>
            </a:r>
            <a:r>
              <a:rPr lang="en-US"/>
              <a:t>concat, merge, groupby, apply</a:t>
            </a:r>
          </a:p>
          <a:p>
            <a:r>
              <a:rPr lang="fr-FR"/>
              <a:t>J4 </a:t>
            </a:r>
          </a:p>
          <a:p>
            <a:pPr lvl="1"/>
            <a:r>
              <a:rPr lang="fr-FR"/>
              <a:t>API &amp; web</a:t>
            </a:r>
          </a:p>
          <a:p>
            <a:pPr lvl="1"/>
            <a:r>
              <a:rPr lang="fr-FR"/>
              <a:t>Twitter API</a:t>
            </a:r>
          </a:p>
          <a:p>
            <a:pPr lvl="1"/>
            <a:r>
              <a:rPr lang="fr-FR">
                <a:latin typeface="Courier" pitchFamily="2" charset="0"/>
              </a:rPr>
              <a:t>htpp</a:t>
            </a:r>
            <a:r>
              <a:rPr lang="fr-FR"/>
              <a:t> requests</a:t>
            </a:r>
          </a:p>
          <a:p>
            <a:pPr lvl="1"/>
            <a:r>
              <a:rPr lang="fr-FR">
                <a:latin typeface="Courier" pitchFamily="2" charset="0"/>
              </a:rPr>
              <a:t>wget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8BACDC-9000-404D-84D9-C026BD9CE9CD}"/>
              </a:ext>
            </a:extLst>
          </p:cNvPr>
          <p:cNvSpPr txBox="1">
            <a:spLocks/>
          </p:cNvSpPr>
          <p:nvPr/>
        </p:nvSpPr>
        <p:spPr>
          <a:xfrm>
            <a:off x="8623139" y="1548618"/>
            <a:ext cx="3743445" cy="4251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J5 </a:t>
            </a:r>
          </a:p>
          <a:p>
            <a:pPr lvl="1"/>
            <a:r>
              <a:rPr lang="fr-FR"/>
              <a:t>Projet: corpus twitter</a:t>
            </a:r>
          </a:p>
          <a:p>
            <a:r>
              <a:rPr lang="fr-FR"/>
              <a:t>J6</a:t>
            </a:r>
          </a:p>
          <a:p>
            <a:pPr lvl="1"/>
            <a:r>
              <a:rPr lang="fr-FR"/>
              <a:t>NLP / TAL avec NLTK</a:t>
            </a:r>
            <a:endParaRPr lang="en-US"/>
          </a:p>
          <a:p>
            <a:r>
              <a:rPr lang="fr-FR"/>
              <a:t>J7 </a:t>
            </a:r>
          </a:p>
          <a:p>
            <a:pPr lvl="1"/>
            <a:r>
              <a:rPr lang="fr-FR"/>
              <a:t>Visualization</a:t>
            </a:r>
          </a:p>
          <a:p>
            <a:pPr lvl="1"/>
            <a:r>
              <a:rPr lang="fr-FR"/>
              <a:t>Web scraping avec </a:t>
            </a:r>
            <a:r>
              <a:rPr lang="fr-FR">
                <a:latin typeface="Courier" pitchFamily="2" charset="0"/>
              </a:rPr>
              <a:t>Beautiful Soup</a:t>
            </a:r>
          </a:p>
          <a:p>
            <a:pPr lvl="1"/>
            <a:r>
              <a:rPr lang="fr-FR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363020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BEC915-8B9E-794C-A21C-226228EEE95A}"/>
              </a:ext>
            </a:extLst>
          </p:cNvPr>
          <p:cNvSpPr/>
          <p:nvPr/>
        </p:nvSpPr>
        <p:spPr>
          <a:xfrm>
            <a:off x="1145894" y="889584"/>
            <a:ext cx="13310886" cy="6251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132144" y="128573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Immutable types vs mutable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A6291-3633-5846-8695-00CA2909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584"/>
            <a:ext cx="9352344" cy="596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7F05C-E4CD-1B4A-B9E0-90990BEB88A8}"/>
              </a:ext>
            </a:extLst>
          </p:cNvPr>
          <p:cNvSpPr txBox="1"/>
          <p:nvPr/>
        </p:nvSpPr>
        <p:spPr>
          <a:xfrm>
            <a:off x="5405377" y="1099596"/>
            <a:ext cx="66901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Numbers, strings, tuples, frozensets, booleans, None, are </a:t>
            </a:r>
            <a:r>
              <a:rPr lang="en-US" sz="2400" u="sng"/>
              <a:t>immutable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Lists, dictionaries, sets, bytearrays, are </a:t>
            </a:r>
            <a:r>
              <a:rPr lang="en-US" sz="2400" u="sng"/>
              <a:t>mutable</a:t>
            </a:r>
            <a:endParaRPr lang="fr-FR" sz="2400" u="sn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6B7C73-936B-194C-8A5D-71FE48D9A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905" y="2874410"/>
            <a:ext cx="3314064" cy="403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4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Pattern: transformer une liste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Une liste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Transformer les éléments de la liste et les mettre dans une autre liste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 la longueur des mots, supprimer la ponctuation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Mettre tous les mots en minuscule, capitaliser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Compter, mesurer,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1226916" y="3392488"/>
            <a:ext cx="9468091" cy="2308324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my_list = ['a','b','c','d', …]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new_list = []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elt in my_list: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resultat = </a:t>
            </a:r>
            <a:r>
              <a:rPr lang="fr-FR" sz="2400" i="1">
                <a:latin typeface="Courier New" panose="02070309020205020404" pitchFamily="49" charset="0"/>
                <a:cs typeface="Courier New" panose="02070309020205020404" pitchFamily="49" charset="0"/>
              </a:rPr>
              <a:t>fonction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(elt)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new_list.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(resultat)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print(new_list)</a:t>
            </a:r>
          </a:p>
        </p:txBody>
      </p:sp>
    </p:spTree>
    <p:extLst>
      <p:ext uri="{BB962C8B-B14F-4D97-AF65-F5344CB8AC3E}">
        <p14:creationId xmlns:p14="http://schemas.microsoft.com/office/powerpoint/2010/main" val="1038769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92765" y="1469985"/>
            <a:ext cx="11966713" cy="2677656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['tomate','salsifi', 'courgette', 'concombre', 'haricot vert', 'brocoli', 'oignon', 'petit pois']</a:t>
            </a:r>
            <a:endParaRPr lang="fr-FR" sz="2400"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 partir de la liste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</a:t>
            </a:r>
            <a:r>
              <a:rPr lang="fr-FR" sz="2400">
                <a:cs typeface="Courier New" panose="02070309020205020404" pitchFamily="49" charset="0"/>
              </a:rPr>
              <a:t>, construire une autre liste qui pour chaque légume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 le nombre de lettre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Remplace la lettre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fr-FR" sz="2400">
                <a:cs typeface="Courier New" panose="02070309020205020404" pitchFamily="49" charset="0"/>
              </a:rPr>
              <a:t>' par la lettre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fr-FR" sz="2400">
                <a:cs typeface="Courier New" panose="02070309020205020404" pitchFamily="49" charset="0"/>
              </a:rPr>
              <a:t>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Mets en majuscule la premiere lettre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Supprime les legumes commencant par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sz="2400">
                <a:cs typeface="Courier New" panose="02070309020205020404" pitchFamily="49" charset="0"/>
              </a:rPr>
              <a:t>' de la liste initiale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4BE95D-04D3-F241-BFB2-D2A069B9AE49}"/>
              </a:ext>
            </a:extLst>
          </p:cNvPr>
          <p:cNvSpPr/>
          <p:nvPr/>
        </p:nvSpPr>
        <p:spPr>
          <a:xfrm>
            <a:off x="647218" y="5125308"/>
            <a:ext cx="10706582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Comment compter toutes les voyelles en utilisant 2 boucles imbriquées ?</a:t>
            </a:r>
          </a:p>
        </p:txBody>
      </p:sp>
    </p:spTree>
    <p:extLst>
      <p:ext uri="{BB962C8B-B14F-4D97-AF65-F5344CB8AC3E}">
        <p14:creationId xmlns:p14="http://schemas.microsoft.com/office/powerpoint/2010/main" val="2624551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Concatenation: + pour liste et string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289367" y="1469985"/>
            <a:ext cx="11574683" cy="3108543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2 listes: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jeune = ['trap', 'rap']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vieux = ['disco', 'punk', 'ska', 'jazz', 'funk', 'rap', 'hip-hop', 'rock', 'soul']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musique = jeune + vieux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un element a une string avec </a:t>
            </a:r>
            <a:r>
              <a:rPr lang="fr-FR" sz="2400">
                <a:latin typeface="Courier" pitchFamily="2" charset="0"/>
                <a:cs typeface="Courier New" panose="02070309020205020404" pitchFamily="49" charset="0"/>
              </a:rPr>
              <a:t>append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plusieurs listes pour former une nouvelle liste avec </a:t>
            </a:r>
            <a:r>
              <a:rPr lang="fr-FR" sz="2800">
                <a:latin typeface="Courier" pitchFamily="2" charset="0"/>
                <a:cs typeface="Courier New" panose="02070309020205020404" pitchFamily="49" charset="0"/>
              </a:rPr>
              <a:t>+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0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Concatenation: + pour liste et string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441766" y="3739844"/>
            <a:ext cx="11574683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&lt;separator&gt;'.</a:t>
            </a:r>
            <a:r>
              <a:rPr lang="fr-FR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(list) </a:t>
            </a:r>
            <a:r>
              <a:rPr lang="fr-FR" sz="2400">
                <a:cs typeface="Courier New" panose="02070309020205020404" pitchFamily="49" charset="0"/>
              </a:rPr>
              <a:t>ou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separator</a:t>
            </a:r>
            <a:r>
              <a:rPr lang="fr-FR" sz="2400">
                <a:cs typeface="Courier New" panose="02070309020205020404" pitchFamily="49" charset="0"/>
              </a:rPr>
              <a:t> = ',' '.' ', ' '-', ….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404A09-4351-F948-AED9-394CCA5DC4A5}"/>
              </a:ext>
            </a:extLst>
          </p:cNvPr>
          <p:cNvSpPr/>
          <p:nvPr/>
        </p:nvSpPr>
        <p:spPr>
          <a:xfrm>
            <a:off x="441767" y="1622385"/>
            <a:ext cx="7162799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2 strings: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premier = 'il fait beau'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second = 'et chaud'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print(premier + second)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print(premier + ' ' + second)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DFD38-3719-A147-803D-006378145C3B}"/>
              </a:ext>
            </a:extLst>
          </p:cNvPr>
          <p:cNvSpPr/>
          <p:nvPr/>
        </p:nvSpPr>
        <p:spPr>
          <a:xfrm>
            <a:off x="441765" y="5867275"/>
            <a:ext cx="11574683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Avec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join: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sz="2400" u="sng">
                <a:latin typeface="Courier New" panose="02070309020205020404" pitchFamily="49" charset="0"/>
                <a:cs typeface="Courier New" panose="02070309020205020404" pitchFamily="49" charset="0"/>
              </a:rPr>
              <a:t>("J'aime les {}".format(', '.join(legumes)))</a:t>
            </a: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68144-F3CE-D646-A4F5-0978E8F125E2}"/>
              </a:ext>
            </a:extLst>
          </p:cNvPr>
          <p:cNvSpPr txBox="1"/>
          <p:nvPr/>
        </p:nvSpPr>
        <p:spPr>
          <a:xfrm>
            <a:off x="7790725" y="2130216"/>
            <a:ext cx="40395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C00000"/>
                </a:solidFill>
                <a:latin typeface="Chalkduster" panose="03050602040202020205" pitchFamily="66" charset="77"/>
                <a:cs typeface="Courier New" panose="02070309020205020404" pitchFamily="49" charset="0"/>
              </a:rPr>
              <a:t>Probleme au niveau de la jonction des 2 strings! </a:t>
            </a:r>
          </a:p>
          <a:p>
            <a:r>
              <a:rPr lang="fr-FR" sz="2400">
                <a:cs typeface="Courier New" panose="02070309020205020404" pitchFamily="49" charset="0"/>
              </a:rPr>
              <a:t>Il fait </a:t>
            </a:r>
            <a:r>
              <a:rPr lang="fr-FR" sz="2400" b="1">
                <a:cs typeface="Courier New" panose="02070309020205020404" pitchFamily="49" charset="0"/>
              </a:rPr>
              <a:t>beauet</a:t>
            </a:r>
            <a:r>
              <a:rPr lang="fr-FR" sz="2400">
                <a:cs typeface="Courier New" panose="02070309020205020404" pitchFamily="49" charset="0"/>
              </a:rPr>
              <a:t> chaud</a:t>
            </a:r>
          </a:p>
          <a:p>
            <a:endParaRPr lang="fr-FR">
              <a:solidFill>
                <a:srgbClr val="C00000"/>
              </a:solidFill>
              <a:latin typeface="Chalkduster" panose="03050602040202020205" pitchFamily="66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37FFF-A43F-6848-9D12-486317DBE1E3}"/>
              </a:ext>
            </a:extLst>
          </p:cNvPr>
          <p:cNvSpPr/>
          <p:nvPr/>
        </p:nvSpPr>
        <p:spPr>
          <a:xfrm>
            <a:off x="441765" y="4249562"/>
            <a:ext cx="11574683" cy="156966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['tomates','salsifis', 'courgettes', 'concombres', 'haricots vert', 'brocolis', 'oignons']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Comment faire pour afficher: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i="1">
                <a:cs typeface="Courier New" panose="02070309020205020404" pitchFamily="49" charset="0"/>
              </a:rPr>
              <a:t>J'aime les tomates, salsifis, courgettes, ..., brocolis, petits pois 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F7CEB1DB-E134-B141-8C82-B4C5148D7559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6229107" y="2776547"/>
            <a:ext cx="1561619" cy="117124"/>
          </a:xfrm>
          <a:prstGeom prst="curvedConnector3">
            <a:avLst/>
          </a:prstGeom>
          <a:ln w="152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418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Split: pour tokenizer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2217-9A8F-164C-B442-71DB85A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7722"/>
          </a:xfrm>
          <a:ln w="25400">
            <a:solidFill>
              <a:srgbClr val="7030A0"/>
            </a:solidFill>
          </a:ln>
        </p:spPr>
        <p:txBody>
          <a:bodyPr>
            <a:normAutofit lnSpcReduction="10000"/>
          </a:bodyPr>
          <a:lstStyle/>
          <a:p>
            <a:r>
              <a:rPr lang="fr-FR" sz="2600">
                <a:latin typeface="Courier New" panose="02070309020205020404" pitchFamily="49" charset="0"/>
                <a:cs typeface="Courier New" panose="02070309020205020404" pitchFamily="49" charset="0"/>
              </a:rPr>
              <a:t>texte = "</a:t>
            </a:r>
            <a:r>
              <a:rPr lang="en-US" sz="2600" i="1">
                <a:latin typeface="Courier New" panose="02070309020205020404" pitchFamily="49" charset="0"/>
                <a:cs typeface="Courier New" panose="02070309020205020404" pitchFamily="49" charset="0"/>
              </a:rPr>
              <a:t>Mesdames, messieurs. Voie C. Attention au passage d'un train, éloignez vous de la bordure du quai s'il vous plaît.</a:t>
            </a:r>
            <a:r>
              <a:rPr lang="fr-FR" sz="2600" i="1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2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/>
              <a:t>Combien de mots ?</a:t>
            </a:r>
          </a:p>
          <a:p>
            <a:pPr lvl="1"/>
            <a:r>
              <a:rPr lang="fr-FR"/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texte.split(' ')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A6387-73EC-5B48-8FB7-432284B36259}"/>
              </a:ext>
            </a:extLst>
          </p:cNvPr>
          <p:cNvSpPr/>
          <p:nvPr/>
        </p:nvSpPr>
        <p:spPr>
          <a:xfrm>
            <a:off x="838200" y="4024030"/>
            <a:ext cx="7299767" cy="156966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fr-FR" sz="2400"/>
              <a:t>Mais comment enlever la ponctuation ?</a:t>
            </a:r>
          </a:p>
          <a:p>
            <a:pPr lvl="1"/>
            <a:r>
              <a:rPr lang="fr-FR" sz="2400"/>
              <a:t>Utiliser le module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string</a:t>
            </a:r>
            <a:r>
              <a:rPr lang="fr-FR" sz="2400"/>
              <a:t> et la fonction punctuation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import string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string.punctuation</a:t>
            </a:r>
          </a:p>
        </p:txBody>
      </p:sp>
    </p:spTree>
    <p:extLst>
      <p:ext uri="{BB962C8B-B14F-4D97-AF65-F5344CB8AC3E}">
        <p14:creationId xmlns:p14="http://schemas.microsoft.com/office/powerpoint/2010/main" val="148870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709E1-85CB-274C-8FCA-E5411BD0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E22D9-B36B-B142-A446-967B80F78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801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CA3D-C1F0-4043-B5B9-7237DC93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32191-F5BF-9345-B128-2E9B5D153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Think python</a:t>
            </a:r>
          </a:p>
          <a:p>
            <a:r>
              <a:rPr lang="fr-FR"/>
              <a:t>Python the hard way</a:t>
            </a:r>
          </a:p>
          <a:p>
            <a:r>
              <a:rPr lang="fr-FR">
                <a:hlinkClick r:id="rId2"/>
              </a:rPr>
              <a:t>www.python-course.eu</a:t>
            </a:r>
            <a:endParaRPr lang="fr-FR"/>
          </a:p>
          <a:p>
            <a:r>
              <a:rPr lang="fr-FR"/>
              <a:t>Datacamp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60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4404-EE59-EA43-99F2-0B707CE7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E68A7-A522-2E48-A4B8-CD96E4C89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Les arbres de paris (csv)</a:t>
            </a:r>
          </a:p>
          <a:p>
            <a:r>
              <a:rPr lang="fr-FR"/>
              <a:t>Les news de la BBC (texte)</a:t>
            </a:r>
          </a:p>
          <a:p>
            <a:r>
              <a:rPr lang="fr-FR"/>
              <a:t>Des corpus twitter (json)</a:t>
            </a:r>
          </a:p>
          <a:p>
            <a:r>
              <a:rPr lang="fr-FR"/>
              <a:t>Assemblé nationale, les deputés (csv)</a:t>
            </a:r>
          </a:p>
          <a:p>
            <a:r>
              <a:rPr lang="fr-FR"/>
              <a:t>Fête de la musique 2018 (Json)</a:t>
            </a:r>
          </a:p>
          <a:p>
            <a:r>
              <a:rPr lang="fr-FR"/>
              <a:t>Directives européennes (xml)</a:t>
            </a:r>
          </a:p>
        </p:txBody>
      </p:sp>
    </p:spTree>
    <p:extLst>
      <p:ext uri="{BB962C8B-B14F-4D97-AF65-F5344CB8AC3E}">
        <p14:creationId xmlns:p14="http://schemas.microsoft.com/office/powerpoint/2010/main" val="3759881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42E9-FD97-F14E-9F33-002BCDD9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Python, python, python, pourquoi python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D1D18-12DA-C944-AE4B-F0EBDC62C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269586" cy="4624871"/>
          </a:xfrm>
        </p:spPr>
        <p:txBody>
          <a:bodyPr>
            <a:normAutofit lnSpcReduction="10000"/>
          </a:bodyPr>
          <a:lstStyle/>
          <a:p>
            <a:r>
              <a:rPr lang="fr-FR"/>
              <a:t>Beaucoup d’applications: web, data science, scientific, …</a:t>
            </a:r>
          </a:p>
          <a:p>
            <a:r>
              <a:rPr lang="fr-FR"/>
              <a:t>Créé en 1991 par Guido von Rossum! 30 ans déjà!</a:t>
            </a:r>
          </a:p>
          <a:p>
            <a:r>
              <a:rPr lang="fr-FR"/>
              <a:t>130.000 packages et librairies</a:t>
            </a:r>
          </a:p>
          <a:p>
            <a:r>
              <a:rPr lang="fr-FR">
                <a:hlinkClick r:id="rId2"/>
              </a:rPr>
              <a:t>Duck typing</a:t>
            </a:r>
            <a:r>
              <a:rPr lang="fr-FR"/>
              <a:t>, pas de compilation, pas de ; ou de {}</a:t>
            </a:r>
          </a:p>
          <a:p>
            <a:r>
              <a:rPr lang="fr-FR"/>
              <a:t>Indentation =&gt; le code est lisible</a:t>
            </a:r>
          </a:p>
          <a:p>
            <a:r>
              <a:rPr lang="fr-FR"/>
              <a:t>Performances</a:t>
            </a:r>
          </a:p>
          <a:p>
            <a:r>
              <a:rPr lang="fr-FR"/>
              <a:t>Mais il y a des surprises, des incoherences, des idioms, …</a:t>
            </a:r>
          </a:p>
          <a:p>
            <a:r>
              <a:rPr lang="fr-FR"/>
              <a:t>Python 2.7 ou python 3.6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153E1-A402-C449-B133-395022BDF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786" y="1825625"/>
            <a:ext cx="2832834" cy="42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5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D7E3-27BD-E644-9C50-334A45AC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Python, la croissance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CE38A-8485-9646-B19E-12BED0E1B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0607" y="1507712"/>
            <a:ext cx="5447460" cy="466925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A5CA9E-2561-7D4C-89B1-7C84B66B8CF6}"/>
              </a:ext>
            </a:extLst>
          </p:cNvPr>
          <p:cNvSpPr/>
          <p:nvPr/>
        </p:nvSpPr>
        <p:spPr>
          <a:xfrm>
            <a:off x="2568165" y="6176963"/>
            <a:ext cx="72276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https://stackoverflow.blog/2017/09/06/incredible-growth-python/</a:t>
            </a:r>
          </a:p>
        </p:txBody>
      </p:sp>
    </p:spTree>
    <p:extLst>
      <p:ext uri="{BB962C8B-B14F-4D97-AF65-F5344CB8AC3E}">
        <p14:creationId xmlns:p14="http://schemas.microsoft.com/office/powerpoint/2010/main" val="368199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83288-2494-CE40-8484-9D27E0A2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43C5B4-F723-C140-AB1A-C3B680C0E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883" y="830608"/>
            <a:ext cx="7462234" cy="5432507"/>
          </a:xfrm>
        </p:spPr>
      </p:pic>
    </p:spTree>
    <p:extLst>
      <p:ext uri="{BB962C8B-B14F-4D97-AF65-F5344CB8AC3E}">
        <p14:creationId xmlns:p14="http://schemas.microsoft.com/office/powerpoint/2010/main" val="2881337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5E4DBD0-BFEB-4C4A-93D7-784C70E88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636" y="854612"/>
            <a:ext cx="4869827" cy="2797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D527E-1435-084F-8EB1-DF8C44053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38" y="-158078"/>
            <a:ext cx="10515600" cy="1325563"/>
          </a:xfrm>
        </p:spPr>
        <p:txBody>
          <a:bodyPr/>
          <a:lstStyle/>
          <a:p>
            <a:pPr algn="r"/>
            <a:r>
              <a:rPr lang="en-US">
                <a:solidFill>
                  <a:srgbClr val="6CD99A"/>
                </a:solidFill>
              </a:rPr>
              <a:t>Jupyter - iPython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61BDC-7985-084E-940E-763DD8B2F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92" y="396608"/>
            <a:ext cx="6685212" cy="6212914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hlinkClick r:id="rId4"/>
              </a:rPr>
              <a:t>http://jupyter.org/</a:t>
            </a:r>
            <a:r>
              <a:rPr lang="en-US"/>
              <a:t> </a:t>
            </a:r>
          </a:p>
          <a:p>
            <a:r>
              <a:rPr lang="en-US"/>
              <a:t>Executer du code dans le navigateur</a:t>
            </a:r>
          </a:p>
          <a:p>
            <a:r>
              <a:rPr lang="en-US"/>
              <a:t>Multilingue</a:t>
            </a:r>
          </a:p>
          <a:p>
            <a:r>
              <a:rPr lang="en-US"/>
              <a:t>Local ou cloud</a:t>
            </a:r>
          </a:p>
          <a:p>
            <a:pPr lvl="1"/>
            <a:r>
              <a:rPr lang="en-US">
                <a:latin typeface="Courier" pitchFamily="2" charset="0"/>
              </a:rPr>
              <a:t>$ Jupyter notebook</a:t>
            </a:r>
          </a:p>
          <a:p>
            <a:pPr lvl="1"/>
            <a:r>
              <a:rPr lang="en-US"/>
              <a:t>AWS Sagemaker, Google datalab, Kaggle kernels</a:t>
            </a:r>
          </a:p>
          <a:p>
            <a:r>
              <a:rPr lang="en-US"/>
              <a:t>A base de cellules</a:t>
            </a:r>
          </a:p>
          <a:p>
            <a:pPr lvl="1"/>
            <a:r>
              <a:rPr lang="en-US"/>
              <a:t>Documentation: </a:t>
            </a:r>
            <a:r>
              <a:rPr lang="en-US" b="1"/>
              <a:t>markdown</a:t>
            </a:r>
            <a:r>
              <a:rPr lang="en-US"/>
              <a:t> et </a:t>
            </a:r>
            <a:r>
              <a:rPr lang="en-US" b="1"/>
              <a:t>latex</a:t>
            </a:r>
          </a:p>
          <a:p>
            <a:pPr lvl="1"/>
            <a:r>
              <a:rPr lang="en-US"/>
              <a:t>languages: python et R mais aussi julia, scala, …</a:t>
            </a:r>
          </a:p>
          <a:p>
            <a:pPr lvl="1"/>
            <a:r>
              <a:rPr lang="en-US"/>
              <a:t>shell terminal</a:t>
            </a:r>
          </a:p>
          <a:p>
            <a:r>
              <a:rPr lang="en-US"/>
              <a:t>Calcul et visualisation</a:t>
            </a:r>
          </a:p>
          <a:p>
            <a:r>
              <a:rPr lang="en-US"/>
              <a:t>Partage et reproductabilité</a:t>
            </a:r>
          </a:p>
          <a:p>
            <a:r>
              <a:rPr lang="en-US"/>
              <a:t>Seul soucis: le code est séquentiel et le séquencement des operations prete a confusion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350F6-0F08-B540-8CB3-5EF3D9B4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E8358-FC24-AD4F-8C6E-190997F8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612AC-FEB6-1842-A4F6-DCC9539492D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225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6742</TotalTime>
  <Words>1835</Words>
  <Application>Microsoft Macintosh PowerPoint</Application>
  <PresentationFormat>Widescreen</PresentationFormat>
  <Paragraphs>338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Brush Script MT</vt:lpstr>
      <vt:lpstr>Arial</vt:lpstr>
      <vt:lpstr>Calibri</vt:lpstr>
      <vt:lpstr>Calibri Light</vt:lpstr>
      <vt:lpstr>Chalkduster</vt:lpstr>
      <vt:lpstr>Courier</vt:lpstr>
      <vt:lpstr>Courier New</vt:lpstr>
      <vt:lpstr>Office Theme</vt:lpstr>
      <vt:lpstr>Python - UPEM</vt:lpstr>
      <vt:lpstr>Présentations</vt:lpstr>
      <vt:lpstr>But des 2 semaines</vt:lpstr>
      <vt:lpstr>Programme des 2 semaines</vt:lpstr>
      <vt:lpstr>Les datasets</vt:lpstr>
      <vt:lpstr>Python, python, python, pourquoi python ?</vt:lpstr>
      <vt:lpstr>Python, la croissance</vt:lpstr>
      <vt:lpstr>PowerPoint Presentation</vt:lpstr>
      <vt:lpstr>Jupyter - iPython</vt:lpstr>
      <vt:lpstr>Avez-vous python ?</vt:lpstr>
      <vt:lpstr>Installer Anaconda</vt:lpstr>
      <vt:lpstr>Install Anaconda</vt:lpstr>
      <vt:lpstr>Verifier l’installation</vt:lpstr>
      <vt:lpstr>Demo jupyter notebooks</vt:lpstr>
      <vt:lpstr>Demo python - notebook jupyter</vt:lpstr>
      <vt:lpstr>2 éditeurs fortement conseillés</vt:lpstr>
      <vt:lpstr>Lire des fichiers csv</vt:lpstr>
      <vt:lpstr>Bases de python</vt:lpstr>
      <vt:lpstr>PowerPoint Presentation</vt:lpstr>
      <vt:lpstr>Variables</vt:lpstr>
      <vt:lpstr>Comment nommer ses variables</vt:lpstr>
      <vt:lpstr>PowerPoint Presentation</vt:lpstr>
      <vt:lpstr>PowerPoint Presentation</vt:lpstr>
      <vt:lpstr>PowerPoint Presentation</vt:lpstr>
      <vt:lpstr>Boolean et logique conditionnelle</vt:lpstr>
      <vt:lpstr>operateurs boolean</vt:lpstr>
      <vt:lpstr>PowerPoint Presentation</vt:lpstr>
      <vt:lpstr>PowerPoint Presentation</vt:lpstr>
      <vt:lpstr>PowerPoint Presentation</vt:lpstr>
      <vt:lpstr>Interlude</vt:lpstr>
      <vt:lpstr>PowerPoint Presentation</vt:lpstr>
      <vt:lpstr>PowerPoint Presentation</vt:lpstr>
      <vt:lpstr>Stackoverflow: the real reason why google was invented!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Split: pour tokenizer </vt:lpstr>
      <vt:lpstr>Wrap up</vt:lpstr>
      <vt:lpstr>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- UPEM</dc:title>
  <dc:creator>Alex Perrier</dc:creator>
  <cp:lastModifiedBy>Alex Perrier</cp:lastModifiedBy>
  <cp:revision>287</cp:revision>
  <cp:lastPrinted>2018-09-12T07:22:08Z</cp:lastPrinted>
  <dcterms:created xsi:type="dcterms:W3CDTF">2018-09-01T11:13:13Z</dcterms:created>
  <dcterms:modified xsi:type="dcterms:W3CDTF">2018-09-12T14:56:12Z</dcterms:modified>
</cp:coreProperties>
</file>